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8"/>
  </p:notesMasterIdLst>
  <p:handoutMasterIdLst>
    <p:handoutMasterId r:id="rId19"/>
  </p:handoutMasterIdLst>
  <p:sldIdLst>
    <p:sldId id="293" r:id="rId6"/>
    <p:sldId id="314" r:id="rId7"/>
    <p:sldId id="278" r:id="rId8"/>
    <p:sldId id="295" r:id="rId9"/>
    <p:sldId id="299" r:id="rId10"/>
    <p:sldId id="311" r:id="rId11"/>
    <p:sldId id="288" r:id="rId12"/>
    <p:sldId id="315" r:id="rId13"/>
    <p:sldId id="287" r:id="rId14"/>
    <p:sldId id="313" r:id="rId15"/>
    <p:sldId id="291" r:id="rId16"/>
    <p:sldId id="292" r:id="rId17"/>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BCBEC0"/>
    <a:srgbClr val="E6E7E8"/>
    <a:srgbClr val="006325"/>
    <a:srgbClr val="FFD45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071" autoAdjust="0"/>
  </p:normalViewPr>
  <p:slideViewPr>
    <p:cSldViewPr>
      <p:cViewPr>
        <p:scale>
          <a:sx n="66" d="100"/>
          <a:sy n="66" d="100"/>
        </p:scale>
        <p:origin x="-2850" y="-91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notesViewPr>
    <p:cSldViewPr>
      <p:cViewPr varScale="1">
        <p:scale>
          <a:sx n="82" d="100"/>
          <a:sy n="82" d="100"/>
        </p:scale>
        <p:origin x="-3090" y="-90"/>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2016" cy="464504"/>
          </a:xfrm>
          <a:prstGeom prst="rect">
            <a:avLst/>
          </a:prstGeom>
        </p:spPr>
        <p:txBody>
          <a:bodyPr vert="horz" lIns="91711" tIns="45856" rIns="91711" bIns="45856" rtlCol="0"/>
          <a:lstStyle>
            <a:lvl1pPr algn="l">
              <a:defRPr sz="1200"/>
            </a:lvl1pPr>
          </a:lstStyle>
          <a:p>
            <a:endParaRPr lang="en-US"/>
          </a:p>
        </p:txBody>
      </p:sp>
      <p:sp>
        <p:nvSpPr>
          <p:cNvPr id="3" name="Date Placeholder 2"/>
          <p:cNvSpPr>
            <a:spLocks noGrp="1"/>
          </p:cNvSpPr>
          <p:nvPr>
            <p:ph type="dt" sz="quarter" idx="1"/>
          </p:nvPr>
        </p:nvSpPr>
        <p:spPr>
          <a:xfrm>
            <a:off x="3898244" y="0"/>
            <a:ext cx="2982016" cy="464504"/>
          </a:xfrm>
          <a:prstGeom prst="rect">
            <a:avLst/>
          </a:prstGeom>
        </p:spPr>
        <p:txBody>
          <a:bodyPr vert="horz" lIns="91711" tIns="45856" rIns="91711" bIns="45856" rtlCol="0"/>
          <a:lstStyle>
            <a:lvl1pPr algn="r">
              <a:defRPr sz="1200"/>
            </a:lvl1pPr>
          </a:lstStyle>
          <a:p>
            <a:fld id="{DFD8689B-8ED3-4634-AB4E-EF720CC0C77A}" type="datetimeFigureOut">
              <a:rPr lang="en-US" smtClean="0"/>
              <a:t>06/06/2019</a:t>
            </a:fld>
            <a:endParaRPr lang="en-US"/>
          </a:p>
        </p:txBody>
      </p:sp>
      <p:sp>
        <p:nvSpPr>
          <p:cNvPr id="4" name="Footer Placeholder 3"/>
          <p:cNvSpPr>
            <a:spLocks noGrp="1"/>
          </p:cNvSpPr>
          <p:nvPr>
            <p:ph type="ftr" sz="quarter" idx="2"/>
          </p:nvPr>
        </p:nvSpPr>
        <p:spPr>
          <a:xfrm>
            <a:off x="1" y="8830313"/>
            <a:ext cx="2982016" cy="464504"/>
          </a:xfrm>
          <a:prstGeom prst="rect">
            <a:avLst/>
          </a:prstGeom>
        </p:spPr>
        <p:txBody>
          <a:bodyPr vert="horz" lIns="91711" tIns="45856" rIns="91711" bIns="45856" rtlCol="0" anchor="b"/>
          <a:lstStyle>
            <a:lvl1pPr algn="l">
              <a:defRPr sz="1200"/>
            </a:lvl1pPr>
          </a:lstStyle>
          <a:p>
            <a:endParaRPr lang="en-US"/>
          </a:p>
        </p:txBody>
      </p:sp>
      <p:sp>
        <p:nvSpPr>
          <p:cNvPr id="5" name="Slide Number Placeholder 4"/>
          <p:cNvSpPr>
            <a:spLocks noGrp="1"/>
          </p:cNvSpPr>
          <p:nvPr>
            <p:ph type="sldNum" sz="quarter" idx="3"/>
          </p:nvPr>
        </p:nvSpPr>
        <p:spPr>
          <a:xfrm>
            <a:off x="3898244" y="8830313"/>
            <a:ext cx="2982016" cy="464504"/>
          </a:xfrm>
          <a:prstGeom prst="rect">
            <a:avLst/>
          </a:prstGeom>
        </p:spPr>
        <p:txBody>
          <a:bodyPr vert="horz" lIns="91711" tIns="45856" rIns="91711" bIns="45856" rtlCol="0" anchor="b"/>
          <a:lstStyle>
            <a:lvl1pPr algn="r">
              <a:defRPr sz="1200"/>
            </a:lvl1pPr>
          </a:lstStyle>
          <a:p>
            <a:fld id="{B5C55CCD-3BDC-4089-81C2-541404931F85}" type="slidenum">
              <a:rPr lang="en-US" smtClean="0"/>
              <a:t>‹#›</a:t>
            </a:fld>
            <a:endParaRPr lang="en-US"/>
          </a:p>
        </p:txBody>
      </p:sp>
    </p:spTree>
    <p:extLst>
      <p:ext uri="{BB962C8B-B14F-4D97-AF65-F5344CB8AC3E}">
        <p14:creationId xmlns:p14="http://schemas.microsoft.com/office/powerpoint/2010/main" val="7653750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2016" cy="464504"/>
          </a:xfrm>
          <a:prstGeom prst="rect">
            <a:avLst/>
          </a:prstGeom>
        </p:spPr>
        <p:txBody>
          <a:bodyPr vert="horz" lIns="91711" tIns="45856" rIns="91711" bIns="45856" rtlCol="0"/>
          <a:lstStyle>
            <a:lvl1pPr algn="l">
              <a:defRPr sz="1200"/>
            </a:lvl1pPr>
          </a:lstStyle>
          <a:p>
            <a:endParaRPr lang="en-US"/>
          </a:p>
        </p:txBody>
      </p:sp>
      <p:sp>
        <p:nvSpPr>
          <p:cNvPr id="3" name="Date Placeholder 2"/>
          <p:cNvSpPr>
            <a:spLocks noGrp="1"/>
          </p:cNvSpPr>
          <p:nvPr>
            <p:ph type="dt" idx="1"/>
          </p:nvPr>
        </p:nvSpPr>
        <p:spPr>
          <a:xfrm>
            <a:off x="3898244" y="0"/>
            <a:ext cx="2982016" cy="464504"/>
          </a:xfrm>
          <a:prstGeom prst="rect">
            <a:avLst/>
          </a:prstGeom>
        </p:spPr>
        <p:txBody>
          <a:bodyPr vert="horz" lIns="91711" tIns="45856" rIns="91711" bIns="45856" rtlCol="0"/>
          <a:lstStyle>
            <a:lvl1pPr algn="r">
              <a:defRPr sz="1200"/>
            </a:lvl1pPr>
          </a:lstStyle>
          <a:p>
            <a:fld id="{B8AE55A0-88DB-44F8-9E71-882C6BFF5295}" type="datetimeFigureOut">
              <a:rPr lang="en-US" smtClean="0"/>
              <a:t>06/06/2019</a:t>
            </a:fld>
            <a:endParaRPr lang="en-US"/>
          </a:p>
        </p:txBody>
      </p:sp>
      <p:sp>
        <p:nvSpPr>
          <p:cNvPr id="4" name="Slide Image Placeholder 3"/>
          <p:cNvSpPr>
            <a:spLocks noGrp="1" noRot="1" noChangeAspect="1"/>
          </p:cNvSpPr>
          <p:nvPr>
            <p:ph type="sldImg" idx="2"/>
          </p:nvPr>
        </p:nvSpPr>
        <p:spPr>
          <a:xfrm>
            <a:off x="1117600" y="696913"/>
            <a:ext cx="4646613" cy="3486150"/>
          </a:xfrm>
          <a:prstGeom prst="rect">
            <a:avLst/>
          </a:prstGeom>
          <a:noFill/>
          <a:ln w="12700">
            <a:solidFill>
              <a:prstClr val="black"/>
            </a:solidFill>
          </a:ln>
        </p:spPr>
        <p:txBody>
          <a:bodyPr vert="horz" lIns="91711" tIns="45856" rIns="91711" bIns="45856" rtlCol="0" anchor="ctr"/>
          <a:lstStyle/>
          <a:p>
            <a:endParaRPr lang="en-US"/>
          </a:p>
        </p:txBody>
      </p:sp>
      <p:sp>
        <p:nvSpPr>
          <p:cNvPr id="5" name="Notes Placeholder 4"/>
          <p:cNvSpPr>
            <a:spLocks noGrp="1"/>
          </p:cNvSpPr>
          <p:nvPr>
            <p:ph type="body" sz="quarter" idx="3"/>
          </p:nvPr>
        </p:nvSpPr>
        <p:spPr>
          <a:xfrm>
            <a:off x="687560" y="4415158"/>
            <a:ext cx="5506695" cy="4183696"/>
          </a:xfrm>
          <a:prstGeom prst="rect">
            <a:avLst/>
          </a:prstGeom>
        </p:spPr>
        <p:txBody>
          <a:bodyPr vert="horz" lIns="91711" tIns="45856" rIns="91711" bIns="45856"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30313"/>
            <a:ext cx="2982016" cy="464504"/>
          </a:xfrm>
          <a:prstGeom prst="rect">
            <a:avLst/>
          </a:prstGeom>
        </p:spPr>
        <p:txBody>
          <a:bodyPr vert="horz" lIns="91711" tIns="45856" rIns="91711" bIns="45856" rtlCol="0" anchor="b"/>
          <a:lstStyle>
            <a:lvl1pPr algn="l">
              <a:defRPr sz="1200"/>
            </a:lvl1pPr>
          </a:lstStyle>
          <a:p>
            <a:endParaRPr lang="en-US"/>
          </a:p>
        </p:txBody>
      </p:sp>
      <p:sp>
        <p:nvSpPr>
          <p:cNvPr id="7" name="Slide Number Placeholder 6"/>
          <p:cNvSpPr>
            <a:spLocks noGrp="1"/>
          </p:cNvSpPr>
          <p:nvPr>
            <p:ph type="sldNum" sz="quarter" idx="5"/>
          </p:nvPr>
        </p:nvSpPr>
        <p:spPr>
          <a:xfrm>
            <a:off x="3898244" y="8830313"/>
            <a:ext cx="2982016" cy="464504"/>
          </a:xfrm>
          <a:prstGeom prst="rect">
            <a:avLst/>
          </a:prstGeom>
        </p:spPr>
        <p:txBody>
          <a:bodyPr vert="horz" lIns="91711" tIns="45856" rIns="91711" bIns="45856"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8F7C3CB-48A2-4C6E-9D8D-9C534A317DEE}" type="slidenum">
              <a:rPr lang="en-US" smtClean="0"/>
              <a:t>1</a:t>
            </a:fld>
            <a:endParaRPr lang="en-US"/>
          </a:p>
        </p:txBody>
      </p:sp>
    </p:spTree>
    <p:extLst>
      <p:ext uri="{BB962C8B-B14F-4D97-AF65-F5344CB8AC3E}">
        <p14:creationId xmlns:p14="http://schemas.microsoft.com/office/powerpoint/2010/main" val="28057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2</a:t>
            </a:fld>
            <a:endParaRPr lang="en-US"/>
          </a:p>
        </p:txBody>
      </p:sp>
    </p:spTree>
    <p:extLst>
      <p:ext uri="{BB962C8B-B14F-4D97-AF65-F5344CB8AC3E}">
        <p14:creationId xmlns:p14="http://schemas.microsoft.com/office/powerpoint/2010/main" val="3223612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3</a:t>
            </a:fld>
            <a:endParaRPr lang="en-US"/>
          </a:p>
        </p:txBody>
      </p:sp>
    </p:spTree>
    <p:extLst>
      <p:ext uri="{BB962C8B-B14F-4D97-AF65-F5344CB8AC3E}">
        <p14:creationId xmlns:p14="http://schemas.microsoft.com/office/powerpoint/2010/main" val="1875167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4</a:t>
            </a:fld>
            <a:endParaRPr lang="en-US"/>
          </a:p>
        </p:txBody>
      </p:sp>
    </p:spTree>
    <p:extLst>
      <p:ext uri="{BB962C8B-B14F-4D97-AF65-F5344CB8AC3E}">
        <p14:creationId xmlns:p14="http://schemas.microsoft.com/office/powerpoint/2010/main" val="1875167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hangingPunct="0"/>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5</a:t>
            </a:fld>
            <a:endParaRPr lang="en-US"/>
          </a:p>
        </p:txBody>
      </p:sp>
    </p:spTree>
    <p:extLst>
      <p:ext uri="{BB962C8B-B14F-4D97-AF65-F5344CB8AC3E}">
        <p14:creationId xmlns:p14="http://schemas.microsoft.com/office/powerpoint/2010/main" val="2629725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5505" hangingPunct="0"/>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6</a:t>
            </a:fld>
            <a:endParaRPr lang="en-US"/>
          </a:p>
        </p:txBody>
      </p:sp>
    </p:spTree>
    <p:extLst>
      <p:ext uri="{BB962C8B-B14F-4D97-AF65-F5344CB8AC3E}">
        <p14:creationId xmlns:p14="http://schemas.microsoft.com/office/powerpoint/2010/main" val="22127985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7</a:t>
            </a:fld>
            <a:endParaRPr lang="en-US"/>
          </a:p>
        </p:txBody>
      </p:sp>
    </p:spTree>
    <p:extLst>
      <p:ext uri="{BB962C8B-B14F-4D97-AF65-F5344CB8AC3E}">
        <p14:creationId xmlns:p14="http://schemas.microsoft.com/office/powerpoint/2010/main" val="32236122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8</a:t>
            </a:fld>
            <a:endParaRPr lang="en-US"/>
          </a:p>
        </p:txBody>
      </p:sp>
    </p:spTree>
    <p:extLst>
      <p:ext uri="{BB962C8B-B14F-4D97-AF65-F5344CB8AC3E}">
        <p14:creationId xmlns:p14="http://schemas.microsoft.com/office/powerpoint/2010/main" val="1904759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9</a:t>
            </a:fld>
            <a:endParaRPr lang="en-US"/>
          </a:p>
        </p:txBody>
      </p:sp>
    </p:spTree>
    <p:extLst>
      <p:ext uri="{BB962C8B-B14F-4D97-AF65-F5344CB8AC3E}">
        <p14:creationId xmlns:p14="http://schemas.microsoft.com/office/powerpoint/2010/main" val="415878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10</a:t>
            </a:fld>
            <a:endParaRPr lang="en-US"/>
          </a:p>
        </p:txBody>
      </p:sp>
    </p:spTree>
    <p:extLst>
      <p:ext uri="{BB962C8B-B14F-4D97-AF65-F5344CB8AC3E}">
        <p14:creationId xmlns:p14="http://schemas.microsoft.com/office/powerpoint/2010/main" val="4158786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11</a:t>
            </a:fld>
            <a:endParaRPr lang="en-US"/>
          </a:p>
        </p:txBody>
      </p:sp>
    </p:spTree>
    <p:extLst>
      <p:ext uri="{BB962C8B-B14F-4D97-AF65-F5344CB8AC3E}">
        <p14:creationId xmlns:p14="http://schemas.microsoft.com/office/powerpoint/2010/main" val="37781388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12</a:t>
            </a:fld>
            <a:endParaRPr lang="en-US"/>
          </a:p>
        </p:txBody>
      </p:sp>
    </p:spTree>
    <p:extLst>
      <p:ext uri="{BB962C8B-B14F-4D97-AF65-F5344CB8AC3E}">
        <p14:creationId xmlns:p14="http://schemas.microsoft.com/office/powerpoint/2010/main" val="128683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7" name="Title 1"/>
          <p:cNvSpPr>
            <a:spLocks noGrp="1"/>
          </p:cNvSpPr>
          <p:nvPr userDrawn="1">
            <p:ph type="title" hasCustomPrompt="1"/>
          </p:nvPr>
        </p:nvSpPr>
        <p:spPr>
          <a:xfrm>
            <a:off x="1146048" y="152400"/>
            <a:ext cx="7693152"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Tree>
    <p:extLst>
      <p:ext uri="{BB962C8B-B14F-4D97-AF65-F5344CB8AC3E}">
        <p14:creationId xmlns:p14="http://schemas.microsoft.com/office/powerpoint/2010/main" val="139967393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Box 3"/>
          <p:cNvSpPr txBox="1"/>
          <p:nvPr userDrawn="1"/>
        </p:nvSpPr>
        <p:spPr>
          <a:xfrm>
            <a:off x="8110728" y="6172200"/>
            <a:ext cx="579120" cy="338554"/>
          </a:xfrm>
          <a:prstGeom prst="rect">
            <a:avLst/>
          </a:prstGeom>
          <a:noFill/>
        </p:spPr>
        <p:txBody>
          <a:bodyPr wrap="square" rtlCol="0">
            <a:spAutoFit/>
          </a:bodyPr>
          <a:lstStyle/>
          <a:p>
            <a:pPr algn="ctr"/>
            <a:fld id="{CFD79E14-A5CB-4B11-98BD-C2699C7313C6}" type="slidenum">
              <a:rPr lang="en-US" sz="1600" b="1" smtClean="0">
                <a:solidFill>
                  <a:schemeClr val="bg1">
                    <a:lumMod val="50000"/>
                  </a:schemeClr>
                </a:solidFill>
              </a:rPr>
              <a:pPr algn="ctr"/>
              <a:t>‹#›</a:t>
            </a:fld>
            <a:endParaRPr lang="en-US" sz="1600" b="1" dirty="0">
              <a:solidFill>
                <a:schemeClr val="bg1">
                  <a:lumMod val="50000"/>
                </a:scheme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8"/>
          <p:cNvSpPr txBox="1">
            <a:spLocks/>
          </p:cNvSpPr>
          <p:nvPr/>
        </p:nvSpPr>
        <p:spPr>
          <a:xfrm>
            <a:off x="0" y="990600"/>
            <a:ext cx="3962400" cy="4038601"/>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US" sz="1400" dirty="0" smtClean="0"/>
              <a:t/>
            </a:r>
            <a:br>
              <a:rPr lang="en-US" sz="1400" dirty="0" smtClean="0"/>
            </a:br>
            <a:r>
              <a:rPr lang="en-US" b="1" dirty="0" smtClean="0">
                <a:solidFill>
                  <a:schemeClr val="tx1"/>
                </a:solidFill>
              </a:rPr>
              <a:t>Washoe County </a:t>
            </a:r>
            <a:br>
              <a:rPr lang="en-US" b="1" dirty="0" smtClean="0">
                <a:solidFill>
                  <a:schemeClr val="tx1"/>
                </a:solidFill>
              </a:rPr>
            </a:br>
            <a:r>
              <a:rPr lang="en-US" b="1" dirty="0" smtClean="0">
                <a:solidFill>
                  <a:schemeClr val="tx1"/>
                </a:solidFill>
              </a:rPr>
              <a:t>Board of Adjustment</a:t>
            </a:r>
          </a:p>
          <a:p>
            <a:endParaRPr lang="en-US" sz="2000" b="1" dirty="0" smtClean="0">
              <a:solidFill>
                <a:schemeClr val="tx1"/>
              </a:solidFill>
            </a:endParaRPr>
          </a:p>
          <a:p>
            <a:r>
              <a:rPr lang="en-US" sz="2400" b="1" i="1" dirty="0" smtClean="0">
                <a:solidFill>
                  <a:schemeClr val="tx1"/>
                </a:solidFill>
              </a:rPr>
              <a:t>June 6, 2018</a:t>
            </a:r>
          </a:p>
          <a:p>
            <a:endParaRPr lang="en-US" sz="2000" b="1" dirty="0" smtClean="0"/>
          </a:p>
          <a:p>
            <a:r>
              <a:rPr lang="en-US" b="1" cap="small" dirty="0" smtClean="0">
                <a:solidFill>
                  <a:srgbClr val="0054A4"/>
                </a:solidFill>
              </a:rPr>
              <a:t>Bell Residence</a:t>
            </a:r>
          </a:p>
        </p:txBody>
      </p:sp>
      <p:sp>
        <p:nvSpPr>
          <p:cNvPr id="9" name="Title 1"/>
          <p:cNvSpPr txBox="1">
            <a:spLocks/>
          </p:cNvSpPr>
          <p:nvPr/>
        </p:nvSpPr>
        <p:spPr>
          <a:xfrm>
            <a:off x="1066800" y="198438"/>
            <a:ext cx="8229600" cy="792162"/>
          </a:xfrm>
          <a:prstGeom prst="rect">
            <a:avLst/>
          </a:prstGeom>
        </p:spPr>
        <p:txBody>
          <a:bodyPr/>
          <a:lstStyle>
            <a:lvl1pPr algn="ctr" defTabSz="914400" rtl="0" eaLnBrk="1" latinLnBrk="0" hangingPunct="1">
              <a:spcBef>
                <a:spcPct val="0"/>
              </a:spcBef>
              <a:buNone/>
              <a:defRPr sz="4400" b="1" kern="1200">
                <a:solidFill>
                  <a:schemeClr val="bg1"/>
                </a:solidFill>
                <a:latin typeface="+mj-lt"/>
                <a:ea typeface="+mj-ea"/>
                <a:cs typeface="+mj-cs"/>
              </a:defRPr>
            </a:lvl1pPr>
          </a:lstStyle>
          <a:p>
            <a:pPr algn="l"/>
            <a:r>
              <a:rPr lang="en-US" sz="3600" dirty="0" smtClean="0"/>
              <a:t>Special Use Permit WSUP19-0010</a:t>
            </a:r>
            <a:endParaRPr lang="en-US" sz="36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5414" y="2286000"/>
            <a:ext cx="5732984" cy="2485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665342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Replace a manufactured home (original already removed)</a:t>
            </a:r>
          </a:p>
          <a:p>
            <a:r>
              <a:rPr lang="en-US" dirty="0" smtClean="0"/>
              <a:t>Residential uses require Special Use Permit in </a:t>
            </a:r>
            <a:r>
              <a:rPr lang="en-US" dirty="0"/>
              <a:t>Neighborhood Commercial (</a:t>
            </a:r>
            <a:r>
              <a:rPr lang="en-US" dirty="0" smtClean="0"/>
              <a:t>NC) regulatory zone</a:t>
            </a:r>
          </a:p>
          <a:p>
            <a:r>
              <a:rPr lang="en-US" dirty="0" smtClean="0"/>
              <a:t>WMPA18-0001/WDCA18-0001 </a:t>
            </a:r>
            <a:r>
              <a:rPr lang="en-US" dirty="0"/>
              <a:t>initiated to allow </a:t>
            </a:r>
            <a:r>
              <a:rPr lang="en-US" dirty="0" smtClean="0"/>
              <a:t>single-family </a:t>
            </a:r>
            <a:r>
              <a:rPr lang="en-US" dirty="0"/>
              <a:t>dwelling </a:t>
            </a:r>
            <a:r>
              <a:rPr lang="en-US" dirty="0" smtClean="0"/>
              <a:t>in NC</a:t>
            </a:r>
          </a:p>
        </p:txBody>
      </p:sp>
      <p:sp>
        <p:nvSpPr>
          <p:cNvPr id="3" name="Title 2"/>
          <p:cNvSpPr>
            <a:spLocks noGrp="1"/>
          </p:cNvSpPr>
          <p:nvPr>
            <p:ph type="title"/>
          </p:nvPr>
        </p:nvSpPr>
        <p:spPr/>
        <p:txBody>
          <a:bodyPr/>
          <a:lstStyle/>
          <a:p>
            <a:pPr algn="l"/>
            <a:r>
              <a:rPr lang="en-US" dirty="0" smtClean="0"/>
              <a:t>Overview of Request</a:t>
            </a:r>
            <a:endParaRPr lang="en-US" dirty="0"/>
          </a:p>
        </p:txBody>
      </p:sp>
    </p:spTree>
    <p:extLst>
      <p:ext uri="{BB962C8B-B14F-4D97-AF65-F5344CB8AC3E}">
        <p14:creationId xmlns:p14="http://schemas.microsoft.com/office/powerpoint/2010/main" val="37124374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4298" t="1772" r="4584" b="1691"/>
          <a:stretch/>
        </p:blipFill>
        <p:spPr bwMode="auto">
          <a:xfrm>
            <a:off x="5562600" y="981075"/>
            <a:ext cx="3581400" cy="4910523"/>
          </a:xfrm>
          <a:prstGeom prst="rect">
            <a:avLst/>
          </a:prstGeom>
          <a:ln>
            <a:noFill/>
          </a:ln>
          <a:extLst>
            <a:ext uri="{53640926-AAD7-44D8-BBD7-CCE9431645EC}">
              <a14:shadowObscured xmlns:a14="http://schemas.microsoft.com/office/drawing/2010/main"/>
            </a:ext>
          </a:extLst>
        </p:spPr>
      </p:pic>
      <p:sp>
        <p:nvSpPr>
          <p:cNvPr id="3" name="Title 2"/>
          <p:cNvSpPr>
            <a:spLocks noGrp="1"/>
          </p:cNvSpPr>
          <p:nvPr>
            <p:ph type="title"/>
          </p:nvPr>
        </p:nvSpPr>
        <p:spPr>
          <a:xfrm>
            <a:off x="1295400" y="152400"/>
            <a:ext cx="7442836" cy="792162"/>
          </a:xfrm>
        </p:spPr>
        <p:txBody>
          <a:bodyPr/>
          <a:lstStyle/>
          <a:p>
            <a:pPr algn="l"/>
            <a:r>
              <a:rPr lang="en-US" dirty="0" smtClean="0"/>
              <a:t>Vicinity Map</a:t>
            </a:r>
            <a:endParaRPr lang="en-US" dirty="0"/>
          </a:p>
        </p:txBody>
      </p:sp>
      <p:sp>
        <p:nvSpPr>
          <p:cNvPr id="6" name="Content Placeholder 1"/>
          <p:cNvSpPr>
            <a:spLocks noGrp="1"/>
          </p:cNvSpPr>
          <p:nvPr>
            <p:ph idx="1"/>
          </p:nvPr>
        </p:nvSpPr>
        <p:spPr>
          <a:xfrm>
            <a:off x="228600" y="1219200"/>
            <a:ext cx="3733800" cy="4448175"/>
          </a:xfrm>
        </p:spPr>
        <p:txBody>
          <a:bodyPr>
            <a:normAutofit/>
          </a:bodyPr>
          <a:lstStyle/>
          <a:p>
            <a:pPr>
              <a:spcAft>
                <a:spcPts val="600"/>
              </a:spcAft>
            </a:pPr>
            <a:r>
              <a:rPr lang="en-US" sz="2500" spc="-30" dirty="0" smtClean="0"/>
              <a:t>109 Grumpy Ln</a:t>
            </a:r>
            <a:endParaRPr lang="en-US" sz="2500" dirty="0" smtClean="0"/>
          </a:p>
          <a:p>
            <a:pPr>
              <a:spcAft>
                <a:spcPts val="600"/>
              </a:spcAft>
            </a:pPr>
            <a:r>
              <a:rPr lang="en-US" sz="2500" dirty="0" smtClean="0"/>
              <a:t>Neighborhood Commercial (NC)</a:t>
            </a:r>
            <a:endParaRPr lang="en-US" sz="2500" dirty="0"/>
          </a:p>
          <a:p>
            <a:pPr>
              <a:spcAft>
                <a:spcPts val="600"/>
              </a:spcAft>
            </a:pPr>
            <a:r>
              <a:rPr lang="en-US" sz="2500" dirty="0" smtClean="0"/>
              <a:t>±0.16-acres</a:t>
            </a:r>
          </a:p>
          <a:p>
            <a:pPr>
              <a:spcAft>
                <a:spcPts val="600"/>
              </a:spcAft>
            </a:pPr>
            <a:r>
              <a:rPr lang="en-US" sz="2500" dirty="0" smtClean="0"/>
              <a:t>Within </a:t>
            </a:r>
            <a:r>
              <a:rPr lang="en-US" sz="2500" dirty="0"/>
              <a:t>the Downtown Character Management </a:t>
            </a:r>
            <a:r>
              <a:rPr lang="en-US" sz="2500" dirty="0" smtClean="0"/>
              <a:t>Area of </a:t>
            </a:r>
            <a:r>
              <a:rPr lang="en-US" sz="2500" dirty="0"/>
              <a:t>the Sun Valley Area Plan</a:t>
            </a:r>
            <a:endParaRPr lang="en-US" sz="2500" dirty="0" smtClean="0"/>
          </a:p>
        </p:txBody>
      </p:sp>
      <p:sp>
        <p:nvSpPr>
          <p:cNvPr id="7" name="Rounded Rectangular Callout 6"/>
          <p:cNvSpPr/>
          <p:nvPr/>
        </p:nvSpPr>
        <p:spPr>
          <a:xfrm>
            <a:off x="7543800" y="2466975"/>
            <a:ext cx="762000" cy="457200"/>
          </a:xfrm>
          <a:prstGeom prst="wedgeRoundRectCallout">
            <a:avLst>
              <a:gd name="adj1" fmla="val -76121"/>
              <a:gd name="adj2" fmla="val 8333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t>Subject Property</a:t>
            </a:r>
            <a:endParaRPr lang="en-US" sz="1100" dirty="0"/>
          </a:p>
        </p:txBody>
      </p:sp>
    </p:spTree>
    <p:extLst>
      <p:ext uri="{BB962C8B-B14F-4D97-AF65-F5344CB8AC3E}">
        <p14:creationId xmlns:p14="http://schemas.microsoft.com/office/powerpoint/2010/main" val="21557541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152400"/>
            <a:ext cx="7162800" cy="792162"/>
          </a:xfrm>
        </p:spPr>
        <p:txBody>
          <a:bodyPr/>
          <a:lstStyle/>
          <a:p>
            <a:pPr algn="l"/>
            <a:r>
              <a:rPr lang="en-US" dirty="0" smtClean="0"/>
              <a:t>Site Plan</a:t>
            </a:r>
            <a:endParaRPr lang="en-US"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7186" y="1025543"/>
            <a:ext cx="7252414" cy="476565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570143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dirty="0" smtClean="0"/>
              <a:t>Aerial Photo</a:t>
            </a:r>
            <a:endParaRPr lang="en-US"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4100"/>
          <a:stretch/>
        </p:blipFill>
        <p:spPr bwMode="auto">
          <a:xfrm>
            <a:off x="5349240" y="990600"/>
            <a:ext cx="371856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1981200"/>
            <a:ext cx="5181600" cy="29926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47396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dirty="0" smtClean="0"/>
              <a:t>Site Photo</a:t>
            </a:r>
            <a:endParaRPr lang="en-US" dirty="0"/>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34862" b="26008"/>
          <a:stretch/>
        </p:blipFill>
        <p:spPr bwMode="auto">
          <a:xfrm>
            <a:off x="0" y="1066800"/>
            <a:ext cx="9144000" cy="4770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82265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dirty="0" smtClean="0"/>
              <a:t>Public Notice</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7000" y="1038225"/>
            <a:ext cx="3709554" cy="4800600"/>
          </a:xfrm>
          <a:prstGeom prst="rect">
            <a:avLst/>
          </a:prstGeom>
        </p:spPr>
      </p:pic>
    </p:spTree>
    <p:extLst>
      <p:ext uri="{BB962C8B-B14F-4D97-AF65-F5344CB8AC3E}">
        <p14:creationId xmlns:p14="http://schemas.microsoft.com/office/powerpoint/2010/main" val="10649537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382000" cy="4648200"/>
          </a:xfrm>
        </p:spPr>
        <p:txBody>
          <a:bodyPr>
            <a:normAutofit/>
          </a:bodyPr>
          <a:lstStyle/>
          <a:p>
            <a:r>
              <a:rPr lang="en-US" dirty="0" smtClean="0"/>
              <a:t>Sun Valley CAB did not meet during review period</a:t>
            </a:r>
          </a:p>
          <a:p>
            <a:r>
              <a:rPr lang="en-US" dirty="0" smtClean="0"/>
              <a:t>Worksheet sent, no comments returned</a:t>
            </a:r>
          </a:p>
          <a:p>
            <a:r>
              <a:rPr lang="en-US" dirty="0" smtClean="0"/>
              <a:t>No public comments</a:t>
            </a:r>
          </a:p>
        </p:txBody>
      </p:sp>
      <p:sp>
        <p:nvSpPr>
          <p:cNvPr id="3" name="Title 2"/>
          <p:cNvSpPr>
            <a:spLocks noGrp="1"/>
          </p:cNvSpPr>
          <p:nvPr>
            <p:ph type="title"/>
          </p:nvPr>
        </p:nvSpPr>
        <p:spPr/>
        <p:txBody>
          <a:bodyPr/>
          <a:lstStyle/>
          <a:p>
            <a:pPr algn="l"/>
            <a:r>
              <a:rPr lang="en-US" dirty="0" smtClean="0"/>
              <a:t>Citizen Advisory Board (CAB)</a:t>
            </a:r>
            <a:endParaRPr lang="en-US" dirty="0"/>
          </a:p>
        </p:txBody>
      </p:sp>
    </p:spTree>
    <p:extLst>
      <p:ext uri="{BB962C8B-B14F-4D97-AF65-F5344CB8AC3E}">
        <p14:creationId xmlns:p14="http://schemas.microsoft.com/office/powerpoint/2010/main" val="6775307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382000" cy="4648200"/>
          </a:xfrm>
        </p:spPr>
        <p:txBody>
          <a:bodyPr>
            <a:normAutofit fontScale="92500" lnSpcReduction="10000"/>
          </a:bodyPr>
          <a:lstStyle/>
          <a:p>
            <a:r>
              <a:rPr lang="en-US" spc="-20" dirty="0" smtClean="0"/>
              <a:t>Washoe County Community Services Department</a:t>
            </a:r>
          </a:p>
          <a:p>
            <a:pPr lvl="1"/>
            <a:r>
              <a:rPr lang="en-US" sz="3100" dirty="0" smtClean="0"/>
              <a:t>Planning and Building</a:t>
            </a:r>
          </a:p>
          <a:p>
            <a:pPr lvl="1"/>
            <a:r>
              <a:rPr lang="en-US" sz="3100" dirty="0" smtClean="0"/>
              <a:t>Engineering and Capital Projects</a:t>
            </a:r>
          </a:p>
          <a:p>
            <a:pPr lvl="1"/>
            <a:r>
              <a:rPr lang="en-US" sz="3100" dirty="0" smtClean="0"/>
              <a:t>Utilities/Water Rights</a:t>
            </a:r>
          </a:p>
          <a:p>
            <a:r>
              <a:rPr lang="en-US" dirty="0" smtClean="0"/>
              <a:t>Truckee Meadows Fire Protection District</a:t>
            </a:r>
          </a:p>
          <a:p>
            <a:r>
              <a:rPr lang="en-US" dirty="0"/>
              <a:t>Washoe County Health District</a:t>
            </a:r>
          </a:p>
          <a:p>
            <a:r>
              <a:rPr lang="en-US" dirty="0" smtClean="0"/>
              <a:t>Regional Transportation Commission</a:t>
            </a:r>
          </a:p>
          <a:p>
            <a:r>
              <a:rPr lang="en-US" dirty="0" smtClean="0"/>
              <a:t>Sun Valley General Improvement District</a:t>
            </a:r>
          </a:p>
          <a:p>
            <a:r>
              <a:rPr lang="en-US" dirty="0" smtClean="0"/>
              <a:t>Washoe-</a:t>
            </a:r>
            <a:r>
              <a:rPr lang="en-US" dirty="0" err="1" smtClean="0"/>
              <a:t>Storey</a:t>
            </a:r>
            <a:r>
              <a:rPr lang="en-US" dirty="0" smtClean="0"/>
              <a:t> Conservation District</a:t>
            </a:r>
          </a:p>
        </p:txBody>
      </p:sp>
      <p:sp>
        <p:nvSpPr>
          <p:cNvPr id="3" name="Title 2"/>
          <p:cNvSpPr>
            <a:spLocks noGrp="1"/>
          </p:cNvSpPr>
          <p:nvPr>
            <p:ph type="title"/>
          </p:nvPr>
        </p:nvSpPr>
        <p:spPr/>
        <p:txBody>
          <a:bodyPr/>
          <a:lstStyle/>
          <a:p>
            <a:pPr algn="l"/>
            <a:r>
              <a:rPr lang="en-US" dirty="0" smtClean="0"/>
              <a:t>Reviewing Agencies</a:t>
            </a:r>
            <a:endParaRPr lang="en-US" dirty="0"/>
          </a:p>
        </p:txBody>
      </p:sp>
    </p:spTree>
    <p:extLst>
      <p:ext uri="{BB962C8B-B14F-4D97-AF65-F5344CB8AC3E}">
        <p14:creationId xmlns:p14="http://schemas.microsoft.com/office/powerpoint/2010/main" val="21607736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382000" cy="4648200"/>
          </a:xfrm>
        </p:spPr>
        <p:txBody>
          <a:bodyPr>
            <a:normAutofit/>
          </a:bodyPr>
          <a:lstStyle/>
          <a:p>
            <a:r>
              <a:rPr lang="en-US" dirty="0" smtClean="0"/>
              <a:t>Standard </a:t>
            </a:r>
            <a:r>
              <a:rPr lang="en-US" dirty="0"/>
              <a:t>conditions for lighting, landscaping, parking, screening</a:t>
            </a:r>
          </a:p>
          <a:p>
            <a:r>
              <a:rPr lang="en-US" dirty="0" smtClean="0"/>
              <a:t>Sun Valley GID inspections</a:t>
            </a:r>
          </a:p>
          <a:p>
            <a:r>
              <a:rPr lang="en-US" dirty="0"/>
              <a:t>Compliance with Sun Valley Area Plan policies and building code</a:t>
            </a:r>
          </a:p>
          <a:p>
            <a:r>
              <a:rPr lang="en-US" dirty="0"/>
              <a:t>Demonstrate that </a:t>
            </a:r>
            <a:r>
              <a:rPr lang="en-US" dirty="0" smtClean="0"/>
              <a:t>sufficient water rights are available for the dwelling</a:t>
            </a:r>
          </a:p>
        </p:txBody>
      </p:sp>
      <p:sp>
        <p:nvSpPr>
          <p:cNvPr id="3" name="Title 2"/>
          <p:cNvSpPr>
            <a:spLocks noGrp="1"/>
          </p:cNvSpPr>
          <p:nvPr>
            <p:ph type="title"/>
          </p:nvPr>
        </p:nvSpPr>
        <p:spPr/>
        <p:txBody>
          <a:bodyPr/>
          <a:lstStyle/>
          <a:p>
            <a:pPr algn="l"/>
            <a:r>
              <a:rPr lang="en-US" dirty="0" smtClean="0"/>
              <a:t>Recommended Conditions</a:t>
            </a:r>
            <a:endParaRPr lang="en-US" dirty="0"/>
          </a:p>
        </p:txBody>
      </p:sp>
    </p:spTree>
    <p:extLst>
      <p:ext uri="{BB962C8B-B14F-4D97-AF65-F5344CB8AC3E}">
        <p14:creationId xmlns:p14="http://schemas.microsoft.com/office/powerpoint/2010/main" val="22657097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1219200"/>
            <a:ext cx="8229600" cy="4572000"/>
          </a:xfrm>
        </p:spPr>
        <p:txBody>
          <a:bodyPr>
            <a:normAutofit/>
          </a:bodyPr>
          <a:lstStyle/>
          <a:p>
            <a:pPr marL="609600" indent="-609600">
              <a:buFont typeface="+mj-lt"/>
              <a:buAutoNum type="arabicPeriod"/>
            </a:pPr>
            <a:r>
              <a:rPr lang="en-US" dirty="0" smtClean="0"/>
              <a:t>Consistency</a:t>
            </a:r>
          </a:p>
          <a:p>
            <a:pPr marL="609600" indent="-609600">
              <a:buFont typeface="+mj-lt"/>
              <a:buAutoNum type="arabicPeriod"/>
            </a:pPr>
            <a:r>
              <a:rPr lang="en-US" dirty="0" smtClean="0"/>
              <a:t>Improvements</a:t>
            </a:r>
          </a:p>
          <a:p>
            <a:pPr marL="609600" indent="-609600">
              <a:buFont typeface="+mj-lt"/>
              <a:buAutoNum type="arabicPeriod"/>
            </a:pPr>
            <a:r>
              <a:rPr lang="en-US" dirty="0" smtClean="0"/>
              <a:t>Site Suitability</a:t>
            </a:r>
          </a:p>
          <a:p>
            <a:pPr marL="609600" indent="-609600">
              <a:buFont typeface="+mj-lt"/>
              <a:buAutoNum type="arabicPeriod"/>
            </a:pPr>
            <a:r>
              <a:rPr lang="en-US" dirty="0" smtClean="0"/>
              <a:t>Issuance not Detrimental</a:t>
            </a:r>
          </a:p>
          <a:p>
            <a:pPr marL="609600" indent="-609600">
              <a:buFont typeface="+mj-lt"/>
              <a:buAutoNum type="arabicPeriod"/>
            </a:pPr>
            <a:endParaRPr lang="en-US" dirty="0"/>
          </a:p>
          <a:p>
            <a:pPr marL="0" indent="0">
              <a:buNone/>
            </a:pPr>
            <a:r>
              <a:rPr lang="en-US" u="sng" dirty="0" smtClean="0"/>
              <a:t>Recommendation:</a:t>
            </a:r>
            <a:r>
              <a:rPr lang="en-US" dirty="0" smtClean="0"/>
              <a:t> Approval with conditions</a:t>
            </a:r>
            <a:endParaRPr lang="en-US" u="sng" dirty="0"/>
          </a:p>
        </p:txBody>
      </p:sp>
      <p:sp>
        <p:nvSpPr>
          <p:cNvPr id="3" name="Title 2"/>
          <p:cNvSpPr>
            <a:spLocks noGrp="1"/>
          </p:cNvSpPr>
          <p:nvPr>
            <p:ph type="title"/>
          </p:nvPr>
        </p:nvSpPr>
        <p:spPr/>
        <p:txBody>
          <a:bodyPr/>
          <a:lstStyle/>
          <a:p>
            <a:pPr algn="l"/>
            <a:r>
              <a:rPr lang="en-US" dirty="0" smtClean="0"/>
              <a:t>Required Findings</a:t>
            </a:r>
            <a:endParaRPr lang="en-US" sz="3600" dirty="0"/>
          </a:p>
        </p:txBody>
      </p:sp>
    </p:spTree>
    <p:extLst>
      <p:ext uri="{BB962C8B-B14F-4D97-AF65-F5344CB8AC3E}">
        <p14:creationId xmlns:p14="http://schemas.microsoft.com/office/powerpoint/2010/main" val="39942295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19200"/>
            <a:ext cx="8534400" cy="4495800"/>
          </a:xfrm>
        </p:spPr>
        <p:txBody>
          <a:bodyPr>
            <a:normAutofit/>
          </a:bodyPr>
          <a:lstStyle/>
          <a:p>
            <a:pPr marL="0" indent="0">
              <a:buNone/>
            </a:pPr>
            <a:r>
              <a:rPr lang="en-US" b="0" kern="0" dirty="0"/>
              <a:t>I move that, after giving reasoned consideration to the information contained in the staff report and received during the public hearing, the Board of Adjustment approve, with conditions, Administrative Permit Case Number </a:t>
            </a:r>
            <a:r>
              <a:rPr lang="en-US" b="0" kern="0" dirty="0" smtClean="0"/>
              <a:t>WADMIN19-0010 </a:t>
            </a:r>
            <a:r>
              <a:rPr lang="en-US" b="0" kern="0" dirty="0"/>
              <a:t>for </a:t>
            </a:r>
            <a:r>
              <a:rPr lang="en-US" b="0" kern="0" dirty="0" smtClean="0"/>
              <a:t>Ron Bell, </a:t>
            </a:r>
            <a:r>
              <a:rPr lang="en-US" b="0" kern="0" dirty="0"/>
              <a:t>having made all four findings in accordance with Washoe County Code Section </a:t>
            </a:r>
            <a:r>
              <a:rPr lang="en-US" b="0" kern="0" dirty="0" smtClean="0"/>
              <a:t>110.808.25.</a:t>
            </a:r>
            <a:endParaRPr lang="en-US" dirty="0"/>
          </a:p>
        </p:txBody>
      </p:sp>
      <p:sp>
        <p:nvSpPr>
          <p:cNvPr id="3" name="Title 2"/>
          <p:cNvSpPr>
            <a:spLocks noGrp="1"/>
          </p:cNvSpPr>
          <p:nvPr>
            <p:ph type="title"/>
          </p:nvPr>
        </p:nvSpPr>
        <p:spPr/>
        <p:txBody>
          <a:bodyPr/>
          <a:lstStyle/>
          <a:p>
            <a:pPr algn="l"/>
            <a:r>
              <a:rPr lang="en-US" smtClean="0"/>
              <a:t>Possible Motion</a:t>
            </a:r>
            <a:endParaRPr lang="en-US"/>
          </a:p>
        </p:txBody>
      </p:sp>
    </p:spTree>
    <p:extLst>
      <p:ext uri="{BB962C8B-B14F-4D97-AF65-F5344CB8AC3E}">
        <p14:creationId xmlns:p14="http://schemas.microsoft.com/office/powerpoint/2010/main" val="731448394"/>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schemas.microsoft.com/office/2006/documentManagement/types"/>
    <ds:schemaRef ds:uri="http://purl.org/dc/terms/"/>
    <ds:schemaRef ds:uri="http://purl.org/dc/dcmitype/"/>
    <ds:schemaRef ds:uri="http://schemas.microsoft.com/office/2006/metadata/properties"/>
    <ds:schemaRef ds:uri="http://purl.org/dc/elements/1.1/"/>
    <ds:schemaRef ds:uri="http://schemas.microsoft.com/sharepoint/v3/fields"/>
    <ds:schemaRef ds:uri="http://www.w3.org/XML/1998/namespace"/>
    <ds:schemaRef ds:uri="http://schemas.openxmlformats.org/package/2006/metadata/core-properties"/>
    <ds:schemaRef ds:uri="http://schemas.microsoft.com/sharepoint/v3"/>
    <ds:schemaRef ds:uri="http://schemas.microsoft.com/office/infopath/2007/PartnerControls"/>
    <ds:schemaRef ds:uri="a94d8b85-37e1-4d17-8d55-8b7d207932bb"/>
    <ds:schemaRef ds:uri="CEA9126C-A9B1-4F4A-855C-DD0F845697D2"/>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17419</TotalTime>
  <Words>251</Words>
  <Application>Microsoft Office PowerPoint</Application>
  <PresentationFormat>On-screen Show (4:3)</PresentationFormat>
  <Paragraphs>60</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PowerPoint_Template_2015</vt:lpstr>
      <vt:lpstr>PowerPoint Presentation</vt:lpstr>
      <vt:lpstr>Overview of Request</vt:lpstr>
      <vt:lpstr>Vicinity Map</vt:lpstr>
      <vt:lpstr>Site Plan</vt:lpstr>
      <vt:lpstr>Aerial Photo</vt:lpstr>
      <vt:lpstr>Site Photo</vt:lpstr>
      <vt:lpstr>Public Notice</vt:lpstr>
      <vt:lpstr>Citizen Advisory Board (CAB)</vt:lpstr>
      <vt:lpstr>Reviewing Agencies</vt:lpstr>
      <vt:lpstr>Recommended Conditions</vt:lpstr>
      <vt:lpstr>Required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151</cp:revision>
  <cp:lastPrinted>2018-08-02T00:58:52Z</cp:lastPrinted>
  <dcterms:created xsi:type="dcterms:W3CDTF">2015-09-25T21:46:02Z</dcterms:created>
  <dcterms:modified xsi:type="dcterms:W3CDTF">2019-06-06T17:06:27Z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